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5"/>
  </p:notesMasterIdLst>
  <p:sldIdLst>
    <p:sldId id="426" r:id="rId2"/>
    <p:sldId id="433" r:id="rId3"/>
    <p:sldId id="505" r:id="rId4"/>
    <p:sldId id="475" r:id="rId5"/>
    <p:sldId id="493" r:id="rId6"/>
    <p:sldId id="531" r:id="rId7"/>
    <p:sldId id="527" r:id="rId8"/>
    <p:sldId id="533" r:id="rId9"/>
    <p:sldId id="534" r:id="rId10"/>
    <p:sldId id="535" r:id="rId11"/>
    <p:sldId id="528" r:id="rId12"/>
    <p:sldId id="529" r:id="rId13"/>
    <p:sldId id="434" r:id="rId1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C07"/>
    <a:srgbClr val="EF3612"/>
    <a:srgbClr val="F4550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0" d="100"/>
          <a:sy n="80" d="100"/>
        </p:scale>
        <p:origin x="-72" y="-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71450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3" name="Picture 2" descr="C:\Users\Eric Westendorf\Dropbox\LearnZillion\marketing\Logo\NEW LOGO!\LearnZillion just the long logo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29150"/>
            <a:ext cx="2400300" cy="4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800100" y="628650"/>
            <a:ext cx="77724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I use expanded notation to break a number up by place value?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900" y="2000250"/>
            <a:ext cx="1875271" cy="3314700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4572000" y="1771650"/>
            <a:ext cx="3771900" cy="1714500"/>
          </a:xfrm>
          <a:prstGeom prst="cloudCallout">
            <a:avLst>
              <a:gd name="adj1" fmla="val -87731"/>
              <a:gd name="adj2" fmla="val -19143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00600" y="2343150"/>
            <a:ext cx="3089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expanded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00600" y="2338682"/>
            <a:ext cx="3089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expanded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32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/>
      <p:bldP spid="6" grpId="0" animBg="1"/>
      <p:bldP spid="7" grpId="0"/>
      <p:bldP spid="7" grpId="1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851730" y="826353"/>
            <a:ext cx="5372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48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?</a:t>
            </a:r>
            <a:endParaRPr lang="en-US" sz="48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1394530" y="940653"/>
            <a:ext cx="5372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4000" spc="-15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</a:t>
            </a:r>
            <a:r>
              <a:rPr lang="en-US" sz="40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,000 + 500 + 9 =   </a:t>
            </a:r>
            <a:endParaRPr lang="en-US" sz="40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1824319" y="940328"/>
            <a:ext cx="2057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4000" spc="-15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</a:t>
            </a:r>
            <a:r>
              <a:rPr lang="en-US" sz="40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,000</a:t>
            </a:r>
            <a:endParaRPr lang="en-US" sz="40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4069115" y="940328"/>
            <a:ext cx="1371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4000" spc="-15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5</a:t>
            </a:r>
            <a:r>
              <a:rPr lang="en-US" sz="40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00</a:t>
            </a:r>
            <a:endParaRPr lang="en-US" sz="40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5701382" y="944142"/>
            <a:ext cx="571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4000" spc="-15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9</a:t>
            </a:r>
            <a:r>
              <a:rPr lang="en-US" sz="40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   </a:t>
            </a:r>
            <a:endParaRPr lang="en-US" sz="40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808448" y="3838386"/>
            <a:ext cx="1714500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543300" y="2259390"/>
            <a:ext cx="342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++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3844996" y="3824582"/>
            <a:ext cx="16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4000" spc="-15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</a:t>
            </a:r>
            <a:r>
              <a:rPr lang="en-US" sz="40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,509</a:t>
            </a:r>
            <a:endParaRPr lang="en-US" sz="40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23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72053E-7 -3.20988E-6 L 0.17202 0.22624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2" y="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783E-6 -3.20988E-6 L 0.00121 0.32192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6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871E-6 8.64198E-7 L -0.09113 0.4280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5" y="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 build="p"/>
      <p:bldP spid="26" grpId="0"/>
      <p:bldP spid="26" grpId="1"/>
      <p:bldP spid="27" grpId="0"/>
      <p:bldP spid="27" grpId="1"/>
      <p:bldP spid="28" grpId="0"/>
      <p:bldP spid="28" grpId="1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2900" y="971550"/>
            <a:ext cx="8115300" cy="332398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tens, 3 ones, 5 thousands, 2 hundreds</a:t>
            </a: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800" y="1200150"/>
            <a:ext cx="571500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00200" y="1200150"/>
            <a:ext cx="571500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514599" y="1200150"/>
            <a:ext cx="1286453" cy="30727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114800" y="1200150"/>
            <a:ext cx="1203020" cy="316406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29400" y="1314450"/>
            <a:ext cx="1175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5,000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514600" y="1657350"/>
            <a:ext cx="1257300" cy="5715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90574" y="1657350"/>
            <a:ext cx="816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2400" dirty="0" smtClean="0">
                <a:solidFill>
                  <a:schemeClr val="accent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00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111716" y="1657350"/>
            <a:ext cx="1206104" cy="5715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85800" y="1657350"/>
            <a:ext cx="571500" cy="5715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99711" y="2000250"/>
            <a:ext cx="811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400" dirty="0" smtClean="0">
                <a:solidFill>
                  <a:schemeClr val="accent6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40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600199" y="1657350"/>
            <a:ext cx="574441" cy="5715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200338" y="2338685"/>
            <a:ext cx="608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4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3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00800" y="1200150"/>
            <a:ext cx="342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+++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6400800" y="2800350"/>
            <a:ext cx="14859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505963" y="280948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5,243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99418" y="1671154"/>
            <a:ext cx="57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714500" y="1675622"/>
            <a:ext cx="34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569422" y="1657350"/>
            <a:ext cx="1257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5,000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274785" y="165735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200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5285211" y="1885950"/>
            <a:ext cx="1600200" cy="0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1257300" y="2114550"/>
            <a:ext cx="5742411" cy="116533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2171700" y="1885950"/>
            <a:ext cx="5029200" cy="6858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71900" y="1543050"/>
            <a:ext cx="2857500" cy="3429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971800" y="3486150"/>
            <a:ext cx="605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5,000 + 200 + 40 + 3 = 5,243</a:t>
            </a:r>
          </a:p>
        </p:txBody>
      </p:sp>
    </p:spTree>
    <p:extLst>
      <p:ext uri="{BB962C8B-B14F-4D97-AF65-F5344CB8AC3E}">
        <p14:creationId xmlns:p14="http://schemas.microsoft.com/office/powerpoint/2010/main" val="349925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9" grpId="1" animBg="1"/>
      <p:bldP spid="10" grpId="0" animBg="1"/>
      <p:bldP spid="10" grpId="1" animBg="1"/>
      <p:bldP spid="21" grpId="0" animBg="1"/>
      <p:bldP spid="21" grpId="1" animBg="1"/>
      <p:bldP spid="22" grpId="0" animBg="1"/>
      <p:bldP spid="22" grpId="1" animBg="1"/>
      <p:bldP spid="26" grpId="0"/>
      <p:bldP spid="27" grpId="0" animBg="1"/>
      <p:bldP spid="27" grpId="1" animBg="1"/>
      <p:bldP spid="30" grpId="0"/>
      <p:bldP spid="31" grpId="0" animBg="1"/>
      <p:bldP spid="31" grpId="1" animBg="1"/>
      <p:bldP spid="34" grpId="0" animBg="1"/>
      <p:bldP spid="34" grpId="1" animBg="1"/>
      <p:bldP spid="38" grpId="0"/>
      <p:bldP spid="39" grpId="0" animBg="1"/>
      <p:bldP spid="39" grpId="1" animBg="1"/>
      <p:bldP spid="43" grpId="0"/>
      <p:bldP spid="44" grpId="0"/>
      <p:bldP spid="47" grpId="0"/>
      <p:bldP spid="41" grpId="0"/>
      <p:bldP spid="42" grpId="0"/>
      <p:bldP spid="45" grpId="0"/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2900" y="971550"/>
            <a:ext cx="8115300" cy="332398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ones, 3 thousands, 6 tens</a:t>
            </a: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14500" y="1561322"/>
            <a:ext cx="1167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,000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022141" y="1552186"/>
            <a:ext cx="833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60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71500" y="1561322"/>
            <a:ext cx="592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9</a:t>
            </a:r>
          </a:p>
        </p:txBody>
      </p:sp>
      <p:sp>
        <p:nvSpPr>
          <p:cNvPr id="9" name="Rectangle 8"/>
          <p:cNvSpPr/>
          <p:nvPr/>
        </p:nvSpPr>
        <p:spPr>
          <a:xfrm>
            <a:off x="3259878" y="1181878"/>
            <a:ext cx="571500" cy="342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799" y="1181878"/>
            <a:ext cx="629949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36748" y="1191014"/>
            <a:ext cx="1286453" cy="30727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47674" y="1721302"/>
            <a:ext cx="1167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24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,000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3886200" y="1904222"/>
            <a:ext cx="3310044" cy="414337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999711" y="2119221"/>
            <a:ext cx="833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400" dirty="0" smtClean="0">
                <a:solidFill>
                  <a:schemeClr val="accent6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60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168332" y="1561322"/>
            <a:ext cx="788053" cy="4572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85800" y="1561322"/>
            <a:ext cx="685800" cy="412028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219174" y="2512266"/>
            <a:ext cx="592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400" dirty="0" smtClean="0">
                <a:solidFill>
                  <a:schemeClr val="accent4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00800" y="1618294"/>
            <a:ext cx="3429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++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6400800" y="2919321"/>
            <a:ext cx="14859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295495" y="2891913"/>
            <a:ext cx="1490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3,069</a:t>
            </a:r>
          </a:p>
        </p:txBody>
      </p:sp>
      <p:cxnSp>
        <p:nvCxnSpPr>
          <p:cNvPr id="28" name="Straight Arrow Connector 27"/>
          <p:cNvCxnSpPr>
            <a:stCxn id="27" idx="3"/>
          </p:cNvCxnSpPr>
          <p:nvPr/>
        </p:nvCxnSpPr>
        <p:spPr>
          <a:xfrm>
            <a:off x="2935252" y="1794590"/>
            <a:ext cx="3593641" cy="1143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7036259" y="1657350"/>
            <a:ext cx="250529" cy="17145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86200" y="3714750"/>
            <a:ext cx="605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24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,000 + 60 + 9 = 3,069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677952" y="1565990"/>
            <a:ext cx="1257300" cy="4572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1371600" y="1675622"/>
            <a:ext cx="5943600" cy="10287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457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5" grpId="0"/>
      <p:bldP spid="56" grpId="0"/>
      <p:bldP spid="54" grpId="0"/>
      <p:bldP spid="9" grpId="0" animBg="1"/>
      <p:bldP spid="9" grpId="1" animBg="1"/>
      <p:bldP spid="10" grpId="0" animBg="1"/>
      <p:bldP spid="10" grpId="1" animBg="1"/>
      <p:bldP spid="21" grpId="0" animBg="1"/>
      <p:bldP spid="21" grpId="1" animBg="1"/>
      <p:bldP spid="26" grpId="0"/>
      <p:bldP spid="38" grpId="0"/>
      <p:bldP spid="34" grpId="0" animBg="1"/>
      <p:bldP spid="34" grpId="1" animBg="1"/>
      <p:bldP spid="39" grpId="0" animBg="1"/>
      <p:bldP spid="39" grpId="1" animBg="1"/>
      <p:bldP spid="43" grpId="0"/>
      <p:bldP spid="44" grpId="0"/>
      <p:bldP spid="47" grpId="0"/>
      <p:bldP spid="58" grpId="0" animBg="1"/>
      <p:bldP spid="57" grpId="0"/>
      <p:bldP spid="27" grpId="0" animBg="1"/>
      <p:bldP spid="2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23530" y="1177826"/>
            <a:ext cx="6754091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>
                <a:solidFill>
                  <a:schemeClr val="accent5"/>
                </a:solidFill>
                <a:latin typeface="Orly's Font 2"/>
                <a:cs typeface="Orly's Font 2"/>
              </a:rPr>
              <a:t>how to 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use expanded form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by using arrow cards and your place value knowledge. 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8289" y="1388923"/>
            <a:ext cx="756458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will learn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ea typeface="Verdana" pitchFamily="34" charset="0"/>
                <a:cs typeface="Orly's Font 2"/>
              </a:rPr>
              <a:t> </a:t>
            </a:r>
            <a:r>
              <a:rPr lang="en-US" sz="3600" dirty="0" smtClean="0">
                <a:solidFill>
                  <a:schemeClr val="accent5"/>
                </a:solidFill>
                <a:latin typeface="Orly's Font 2"/>
                <a:cs typeface="Orly's Font 2"/>
              </a:rPr>
              <a:t>how to use expanded form </a:t>
            </a:r>
            <a:r>
              <a:rPr lang="en-US" sz="3600" dirty="0" smtClean="0">
                <a:solidFill>
                  <a:schemeClr val="accent1"/>
                </a:solidFill>
                <a:latin typeface="Orly's Font 2"/>
                <a:cs typeface="Orly's Font 2"/>
              </a:rPr>
              <a:t>by using arrow cards and your place value knowledge. </a:t>
            </a:r>
            <a:endParaRPr lang="en-US" sz="3600" dirty="0">
              <a:solidFill>
                <a:schemeClr val="accent1"/>
              </a:solidFill>
              <a:latin typeface="Orly's Font 2"/>
              <a:ea typeface="Verdana" pitchFamily="34" charset="0"/>
              <a:cs typeface="Orly's Font 2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42900" y="742950"/>
            <a:ext cx="84239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u="sng" dirty="0" smtClean="0">
                <a:solidFill>
                  <a:schemeClr val="accent1"/>
                </a:solidFill>
                <a:latin typeface="Orly's Font 2" pitchFamily="66" charset="0"/>
              </a:rPr>
              <a:t>Place value</a:t>
            </a: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determines the value of a digit.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493" name="Text Placeholder 2"/>
          <p:cNvSpPr txBox="1">
            <a:spLocks/>
          </p:cNvSpPr>
          <p:nvPr/>
        </p:nvSpPr>
        <p:spPr bwMode="auto">
          <a:xfrm>
            <a:off x="2582044" y="1245830"/>
            <a:ext cx="38862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88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4</a:t>
            </a:r>
            <a:r>
              <a:rPr lang="en-US" sz="8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,137</a:t>
            </a:r>
            <a:endParaRPr lang="en-US" sz="88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498" name="Rectangle 2497"/>
          <p:cNvSpPr/>
          <p:nvPr/>
        </p:nvSpPr>
        <p:spPr>
          <a:xfrm>
            <a:off x="4014692" y="1369266"/>
            <a:ext cx="739052" cy="14859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99" name="Rectangle 2498"/>
          <p:cNvSpPr/>
          <p:nvPr/>
        </p:nvSpPr>
        <p:spPr>
          <a:xfrm>
            <a:off x="4753743" y="1369266"/>
            <a:ext cx="914771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00" name="Rectangle 2499"/>
          <p:cNvSpPr/>
          <p:nvPr/>
        </p:nvSpPr>
        <p:spPr>
          <a:xfrm>
            <a:off x="5668144" y="1369266"/>
            <a:ext cx="846956" cy="1485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01" name="Rectangle 2500"/>
          <p:cNvSpPr/>
          <p:nvPr/>
        </p:nvSpPr>
        <p:spPr>
          <a:xfrm>
            <a:off x="2514600" y="1369266"/>
            <a:ext cx="1106424" cy="14859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504" name="Straight Arrow Connector 2503"/>
          <p:cNvCxnSpPr/>
          <p:nvPr/>
        </p:nvCxnSpPr>
        <p:spPr>
          <a:xfrm flipV="1">
            <a:off x="6125344" y="2855166"/>
            <a:ext cx="0" cy="2286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5" name="Text Placeholder 3"/>
          <p:cNvSpPr txBox="1">
            <a:spLocks/>
          </p:cNvSpPr>
          <p:nvPr/>
        </p:nvSpPr>
        <p:spPr bwMode="auto">
          <a:xfrm>
            <a:off x="5600700" y="296293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ones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cxnSp>
        <p:nvCxnSpPr>
          <p:cNvPr id="2506" name="Straight Arrow Connector 2505"/>
          <p:cNvCxnSpPr>
            <a:endCxn id="2499" idx="2"/>
          </p:cNvCxnSpPr>
          <p:nvPr/>
        </p:nvCxnSpPr>
        <p:spPr>
          <a:xfrm flipV="1">
            <a:off x="5210944" y="2855166"/>
            <a:ext cx="185" cy="45720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7" name="Text Placeholder 3"/>
          <p:cNvSpPr txBox="1">
            <a:spLocks/>
          </p:cNvSpPr>
          <p:nvPr/>
        </p:nvSpPr>
        <p:spPr bwMode="auto">
          <a:xfrm>
            <a:off x="4868044" y="3198066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tens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2508" name="Straight Arrow Connector 2507"/>
          <p:cNvCxnSpPr/>
          <p:nvPr/>
        </p:nvCxnSpPr>
        <p:spPr>
          <a:xfrm flipV="1">
            <a:off x="4410844" y="2855166"/>
            <a:ext cx="0" cy="742950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9" name="Text Placeholder 3"/>
          <p:cNvSpPr txBox="1">
            <a:spLocks/>
          </p:cNvSpPr>
          <p:nvPr/>
        </p:nvSpPr>
        <p:spPr bwMode="auto">
          <a:xfrm>
            <a:off x="3514718" y="3559238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hundreds</a:t>
            </a:r>
            <a:endParaRPr lang="en-US" sz="28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cxnSp>
        <p:nvCxnSpPr>
          <p:cNvPr id="2510" name="Straight Arrow Connector 2509"/>
          <p:cNvCxnSpPr/>
          <p:nvPr/>
        </p:nvCxnSpPr>
        <p:spPr>
          <a:xfrm flipV="1">
            <a:off x="3130655" y="2855166"/>
            <a:ext cx="0" cy="12573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1" name="Text Placeholder 3"/>
          <p:cNvSpPr txBox="1">
            <a:spLocks/>
          </p:cNvSpPr>
          <p:nvPr/>
        </p:nvSpPr>
        <p:spPr bwMode="auto">
          <a:xfrm>
            <a:off x="2119100" y="3964222"/>
            <a:ext cx="21374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thousands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512" name="Text Placeholder 2"/>
          <p:cNvSpPr txBox="1">
            <a:spLocks/>
          </p:cNvSpPr>
          <p:nvPr/>
        </p:nvSpPr>
        <p:spPr bwMode="auto">
          <a:xfrm>
            <a:off x="5715000" y="2457450"/>
            <a:ext cx="800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7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513" name="Text Placeholder 2"/>
          <p:cNvSpPr txBox="1">
            <a:spLocks/>
          </p:cNvSpPr>
          <p:nvPr/>
        </p:nvSpPr>
        <p:spPr bwMode="auto">
          <a:xfrm>
            <a:off x="4914900" y="2457450"/>
            <a:ext cx="6234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30</a:t>
            </a:r>
            <a:endParaRPr lang="en-US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514" name="Text Placeholder 2"/>
          <p:cNvSpPr txBox="1">
            <a:spLocks/>
          </p:cNvSpPr>
          <p:nvPr/>
        </p:nvSpPr>
        <p:spPr bwMode="auto">
          <a:xfrm>
            <a:off x="4009637" y="2457450"/>
            <a:ext cx="8321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100</a:t>
            </a:r>
            <a:endParaRPr lang="en-US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515" name="Text Placeholder 2"/>
          <p:cNvSpPr txBox="1">
            <a:spLocks/>
          </p:cNvSpPr>
          <p:nvPr/>
        </p:nvSpPr>
        <p:spPr bwMode="auto">
          <a:xfrm>
            <a:off x="2514600" y="2457450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4,000</a:t>
            </a:r>
            <a:endParaRPr lang="en-US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20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93" grpId="0" build="allAtOnce"/>
      <p:bldP spid="2498" grpId="0" animBg="1"/>
      <p:bldP spid="2498" grpId="1" animBg="1"/>
      <p:bldP spid="2499" grpId="0" animBg="1"/>
      <p:bldP spid="2499" grpId="1" animBg="1"/>
      <p:bldP spid="2500" grpId="0" animBg="1"/>
      <p:bldP spid="2500" grpId="1" animBg="1"/>
      <p:bldP spid="2501" grpId="0" animBg="1"/>
      <p:bldP spid="2501" grpId="1" animBg="1"/>
      <p:bldP spid="2505" grpId="0"/>
      <p:bldP spid="2507" grpId="0"/>
      <p:bldP spid="2509" grpId="0"/>
      <p:bldP spid="2511" grpId="0"/>
      <p:bldP spid="2512" grpId="0" build="allAtOnce"/>
      <p:bldP spid="2513" grpId="0" build="allAtOnce"/>
      <p:bldP spid="2514" grpId="0" build="allAtOnce"/>
      <p:bldP spid="25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342900" y="857250"/>
            <a:ext cx="842391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you don’t have to read carefully, and instead just “pull and plug.”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00200" y="1885950"/>
            <a:ext cx="5600700" cy="147732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tens, 3 ones, 5 thousands, 2 hundreds</a:t>
            </a: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2752337" y="2725757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4,352</a:t>
            </a:r>
            <a:endParaRPr lang="en-US" sz="2800" dirty="0">
              <a:solidFill>
                <a:srgbClr val="000000"/>
              </a:solidFill>
              <a:latin typeface="Orly's Font 2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857500" y="3000037"/>
            <a:ext cx="1371600" cy="0"/>
          </a:xfrm>
          <a:prstGeom prst="line">
            <a:avLst/>
          </a:prstGeom>
          <a:ln w="38100">
            <a:solidFill>
              <a:srgbClr val="EF3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171700" y="2563177"/>
            <a:ext cx="5600700" cy="147732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thousands, 6 tens, 9 ones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3314700" y="3182957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369</a:t>
            </a:r>
            <a:endParaRPr lang="en-US" sz="2800" dirty="0">
              <a:solidFill>
                <a:srgbClr val="000000"/>
              </a:solidFill>
              <a:latin typeface="Orly's Font 2" pitchFamily="66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3429000" y="3411557"/>
            <a:ext cx="1371600" cy="0"/>
          </a:xfrm>
          <a:prstGeom prst="line">
            <a:avLst/>
          </a:prstGeom>
          <a:ln w="38100">
            <a:solidFill>
              <a:srgbClr val="EF3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2231178" y="2753165"/>
            <a:ext cx="2782690" cy="379444"/>
            <a:chOff x="1912747" y="2763806"/>
            <a:chExt cx="2782690" cy="379444"/>
          </a:xfrm>
        </p:grpSpPr>
        <p:sp>
          <p:nvSpPr>
            <p:cNvPr id="22" name="Oval 21"/>
            <p:cNvSpPr/>
            <p:nvPr/>
          </p:nvSpPr>
          <p:spPr>
            <a:xfrm>
              <a:off x="1912747" y="2768171"/>
              <a:ext cx="313775" cy="375079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3534163" y="2768171"/>
              <a:ext cx="313775" cy="375079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4381662" y="2763806"/>
              <a:ext cx="313775" cy="375079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2587696" y="2771437"/>
            <a:ext cx="1222494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96226" y="2087705"/>
            <a:ext cx="3712422" cy="393351"/>
            <a:chOff x="1696226" y="2210578"/>
            <a:chExt cx="3712422" cy="393351"/>
          </a:xfrm>
        </p:grpSpPr>
        <p:sp>
          <p:nvSpPr>
            <p:cNvPr id="37" name="Oval 36"/>
            <p:cNvSpPr/>
            <p:nvPr/>
          </p:nvSpPr>
          <p:spPr>
            <a:xfrm>
              <a:off x="1696226" y="2210578"/>
              <a:ext cx="313775" cy="375079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2560285" y="2219714"/>
              <a:ext cx="313775" cy="375079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3515889" y="2219714"/>
              <a:ext cx="313775" cy="375079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094873" y="2228850"/>
              <a:ext cx="313775" cy="375079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023515" y="2105977"/>
            <a:ext cx="4555231" cy="342900"/>
            <a:chOff x="1680615" y="2105977"/>
            <a:chExt cx="4555231" cy="342900"/>
          </a:xfrm>
        </p:grpSpPr>
        <p:sp>
          <p:nvSpPr>
            <p:cNvPr id="42" name="Rectangle 41"/>
            <p:cNvSpPr/>
            <p:nvPr/>
          </p:nvSpPr>
          <p:spPr>
            <a:xfrm>
              <a:off x="1680615" y="2105977"/>
              <a:ext cx="502040" cy="34290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514600" y="2105977"/>
              <a:ext cx="571500" cy="34290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3506752" y="2105977"/>
              <a:ext cx="1203190" cy="34290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083310" y="2105977"/>
              <a:ext cx="1152536" cy="34290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235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uiExpand="1"/>
      <p:bldP spid="15" grpId="0" animBg="1"/>
      <p:bldP spid="15" grpId="1" animBg="1"/>
      <p:bldP spid="23" grpId="0"/>
      <p:bldP spid="23" grpId="1"/>
      <p:bldP spid="21" grpId="0" animBg="1"/>
      <p:bldP spid="31" grpId="0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417195" y="742950"/>
            <a:ext cx="83439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1"/>
                </a:solidFill>
                <a:latin typeface="Orly's Font 2" pitchFamily="66" charset="0"/>
              </a:rPr>
              <a:t>Expanded notation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shows a multi-digit number as an equation.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 bwMode="auto">
          <a:xfrm>
            <a:off x="2582044" y="1657350"/>
            <a:ext cx="38862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88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4</a:t>
            </a:r>
            <a:r>
              <a:rPr lang="en-US" sz="8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,137</a:t>
            </a:r>
            <a:endParaRPr lang="en-US" sz="88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14692" y="1780786"/>
            <a:ext cx="739052" cy="14859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4753743" y="1780786"/>
            <a:ext cx="914771" cy="148590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5668144" y="1780786"/>
            <a:ext cx="846956" cy="1485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514600" y="1780786"/>
            <a:ext cx="1106424" cy="1485900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82" name="Straight Arrow Connector 81"/>
          <p:cNvCxnSpPr/>
          <p:nvPr/>
        </p:nvCxnSpPr>
        <p:spPr>
          <a:xfrm flipV="1">
            <a:off x="6125344" y="3266686"/>
            <a:ext cx="0" cy="228600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 Placeholder 3"/>
          <p:cNvSpPr txBox="1">
            <a:spLocks/>
          </p:cNvSpPr>
          <p:nvPr/>
        </p:nvSpPr>
        <p:spPr bwMode="auto">
          <a:xfrm>
            <a:off x="5600700" y="337445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ones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cxnSp>
        <p:nvCxnSpPr>
          <p:cNvPr id="84" name="Straight Arrow Connector 83"/>
          <p:cNvCxnSpPr>
            <a:endCxn id="79" idx="2"/>
          </p:cNvCxnSpPr>
          <p:nvPr/>
        </p:nvCxnSpPr>
        <p:spPr>
          <a:xfrm flipV="1">
            <a:off x="5210944" y="3266686"/>
            <a:ext cx="185" cy="45720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 Placeholder 3"/>
          <p:cNvSpPr txBox="1">
            <a:spLocks/>
          </p:cNvSpPr>
          <p:nvPr/>
        </p:nvSpPr>
        <p:spPr bwMode="auto">
          <a:xfrm>
            <a:off x="4868044" y="3609586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tens</a:t>
            </a:r>
            <a:endParaRPr lang="en-US" sz="2800" dirty="0">
              <a:solidFill>
                <a:schemeClr val="accent6"/>
              </a:solidFill>
              <a:latin typeface="Orly's Font 2" pitchFamily="66" charset="0"/>
            </a:endParaRPr>
          </a:p>
        </p:txBody>
      </p:sp>
      <p:cxnSp>
        <p:nvCxnSpPr>
          <p:cNvPr id="86" name="Straight Arrow Connector 85"/>
          <p:cNvCxnSpPr/>
          <p:nvPr/>
        </p:nvCxnSpPr>
        <p:spPr>
          <a:xfrm flipV="1">
            <a:off x="4410844" y="3266686"/>
            <a:ext cx="0" cy="742950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 Placeholder 3"/>
          <p:cNvSpPr txBox="1">
            <a:spLocks/>
          </p:cNvSpPr>
          <p:nvPr/>
        </p:nvSpPr>
        <p:spPr bwMode="auto">
          <a:xfrm>
            <a:off x="3514718" y="3970758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hundreds</a:t>
            </a:r>
            <a:endParaRPr lang="en-US" sz="2800" dirty="0">
              <a:solidFill>
                <a:schemeClr val="accent2"/>
              </a:solidFill>
              <a:latin typeface="Orly's Font 2" pitchFamily="66" charset="0"/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 flipV="1">
            <a:off x="3130655" y="3266686"/>
            <a:ext cx="0" cy="12573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 Placeholder 3"/>
          <p:cNvSpPr txBox="1">
            <a:spLocks/>
          </p:cNvSpPr>
          <p:nvPr/>
        </p:nvSpPr>
        <p:spPr bwMode="auto">
          <a:xfrm>
            <a:off x="2119100" y="4375742"/>
            <a:ext cx="21374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thousands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90" name="Text Placeholder 2"/>
          <p:cNvSpPr txBox="1">
            <a:spLocks/>
          </p:cNvSpPr>
          <p:nvPr/>
        </p:nvSpPr>
        <p:spPr bwMode="auto">
          <a:xfrm>
            <a:off x="5715000" y="2868970"/>
            <a:ext cx="800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7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1" name="Text Placeholder 2"/>
          <p:cNvSpPr txBox="1">
            <a:spLocks/>
          </p:cNvSpPr>
          <p:nvPr/>
        </p:nvSpPr>
        <p:spPr bwMode="auto">
          <a:xfrm>
            <a:off x="4914900" y="2868970"/>
            <a:ext cx="6234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30</a:t>
            </a:r>
            <a:endParaRPr lang="en-US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2" name="Text Placeholder 2"/>
          <p:cNvSpPr txBox="1">
            <a:spLocks/>
          </p:cNvSpPr>
          <p:nvPr/>
        </p:nvSpPr>
        <p:spPr bwMode="auto">
          <a:xfrm>
            <a:off x="4009637" y="2868970"/>
            <a:ext cx="8321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100</a:t>
            </a:r>
            <a:endParaRPr lang="en-US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3" name="Text Placeholder 2"/>
          <p:cNvSpPr txBox="1">
            <a:spLocks/>
          </p:cNvSpPr>
          <p:nvPr/>
        </p:nvSpPr>
        <p:spPr bwMode="auto">
          <a:xfrm>
            <a:off x="2514600" y="2868970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4,000</a:t>
            </a:r>
            <a:endParaRPr lang="en-US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4" name="Text Placeholder 2"/>
          <p:cNvSpPr txBox="1">
            <a:spLocks/>
          </p:cNvSpPr>
          <p:nvPr/>
        </p:nvSpPr>
        <p:spPr bwMode="auto">
          <a:xfrm>
            <a:off x="2400300" y="2882777"/>
            <a:ext cx="5143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+          +       +        = 4,137 </a:t>
            </a:r>
            <a:endParaRPr lang="en-US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514600" y="2914650"/>
            <a:ext cx="4000500" cy="34290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55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uild="p"/>
      <p:bldP spid="77" grpId="0"/>
      <p:bldP spid="77" grpId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3" grpId="0"/>
      <p:bldP spid="83" grpId="1"/>
      <p:bldP spid="85" grpId="0"/>
      <p:bldP spid="85" grpId="1"/>
      <p:bldP spid="87" grpId="0"/>
      <p:bldP spid="87" grpId="1"/>
      <p:bldP spid="89" grpId="0"/>
      <p:bldP spid="89" grpId="1"/>
      <p:bldP spid="90" grpId="0"/>
      <p:bldP spid="91" grpId="0"/>
      <p:bldP spid="92" grpId="0"/>
      <p:bldP spid="93" grpId="0"/>
      <p:bldP spid="94" grpId="0"/>
      <p:bldP spid="95" grpId="0" animBg="1"/>
      <p:bldP spid="9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57200" y="1314450"/>
            <a:ext cx="3519212" cy="1371600"/>
            <a:chOff x="-1972246" y="1719695"/>
            <a:chExt cx="4258246" cy="1246909"/>
          </a:xfrm>
        </p:grpSpPr>
        <p:sp>
          <p:nvSpPr>
            <p:cNvPr id="3545" name="Pentagon 3544"/>
            <p:cNvSpPr/>
            <p:nvPr/>
          </p:nvSpPr>
          <p:spPr>
            <a:xfrm>
              <a:off x="-1943100" y="1719695"/>
              <a:ext cx="4229100" cy="1246909"/>
            </a:xfrm>
            <a:prstGeom prst="homePlate">
              <a:avLst/>
            </a:prstGeom>
            <a:solidFill>
              <a:schemeClr val="accent3"/>
            </a:solidFill>
            <a:ln w="285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46" name="Text Placeholder 2"/>
            <p:cNvSpPr txBox="1">
              <a:spLocks/>
            </p:cNvSpPr>
            <p:nvPr/>
          </p:nvSpPr>
          <p:spPr bwMode="auto">
            <a:xfrm>
              <a:off x="-1972246" y="1771650"/>
              <a:ext cx="3595877" cy="109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Font typeface="Wingdings" pitchFamily="2" charset="2"/>
                <a:buNone/>
              </a:pPr>
              <a:r>
                <a:rPr lang="en-US" sz="7200" dirty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4</a:t>
              </a:r>
              <a:r>
                <a:rPr lang="en-US" sz="7200" dirty="0" smtClean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000</a:t>
              </a:r>
              <a:endParaRPr lang="en-US" sz="72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222331" y="1314450"/>
            <a:ext cx="2778169" cy="1371600"/>
            <a:chOff x="2857500" y="3714750"/>
            <a:chExt cx="3429000" cy="1371600"/>
          </a:xfrm>
        </p:grpSpPr>
        <p:sp>
          <p:nvSpPr>
            <p:cNvPr id="3542" name="Pentagon 3541"/>
            <p:cNvSpPr/>
            <p:nvPr/>
          </p:nvSpPr>
          <p:spPr>
            <a:xfrm>
              <a:off x="2857500" y="3714750"/>
              <a:ext cx="3429000" cy="1371600"/>
            </a:xfrm>
            <a:prstGeom prst="homePlate">
              <a:avLst/>
            </a:prstGeom>
            <a:solidFill>
              <a:schemeClr val="accent2"/>
            </a:solidFill>
            <a:ln w="285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43" name="Text Placeholder 2"/>
            <p:cNvSpPr txBox="1">
              <a:spLocks/>
            </p:cNvSpPr>
            <p:nvPr/>
          </p:nvSpPr>
          <p:spPr bwMode="auto">
            <a:xfrm>
              <a:off x="3086098" y="3792506"/>
              <a:ext cx="258899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Font typeface="Wingdings" pitchFamily="2" charset="2"/>
                <a:buNone/>
              </a:pPr>
              <a:r>
                <a:rPr lang="en-US" sz="7200" dirty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1</a:t>
              </a:r>
              <a:r>
                <a:rPr lang="en-US" sz="7200" dirty="0" smtClean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00</a:t>
              </a:r>
              <a:endParaRPr lang="en-US" sz="72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943100" y="1314450"/>
            <a:ext cx="2104158" cy="1371600"/>
            <a:chOff x="5326996" y="171450"/>
            <a:chExt cx="2008514" cy="1371600"/>
          </a:xfrm>
        </p:grpSpPr>
        <p:sp>
          <p:nvSpPr>
            <p:cNvPr id="3539" name="Pentagon 3538"/>
            <p:cNvSpPr/>
            <p:nvPr/>
          </p:nvSpPr>
          <p:spPr>
            <a:xfrm>
              <a:off x="5351791" y="171450"/>
              <a:ext cx="1983719" cy="1371600"/>
            </a:xfrm>
            <a:prstGeom prst="homePlate">
              <a:avLst/>
            </a:prstGeom>
            <a:solidFill>
              <a:schemeClr val="accent6"/>
            </a:solidFill>
            <a:ln w="285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40" name="Text Placeholder 2"/>
            <p:cNvSpPr txBox="1">
              <a:spLocks/>
            </p:cNvSpPr>
            <p:nvPr/>
          </p:nvSpPr>
          <p:spPr bwMode="auto">
            <a:xfrm>
              <a:off x="5326996" y="249206"/>
              <a:ext cx="148778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Font typeface="Wingdings" pitchFamily="2" charset="2"/>
                <a:buNone/>
              </a:pPr>
              <a:r>
                <a:rPr lang="en-US" sz="7200" dirty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3</a:t>
              </a:r>
              <a:r>
                <a:rPr lang="en-US" sz="7200" dirty="0" smtClean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0</a:t>
              </a:r>
              <a:endParaRPr lang="en-US" sz="72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628900" y="1314450"/>
            <a:ext cx="1525017" cy="1374878"/>
            <a:chOff x="-4229851" y="1823566"/>
            <a:chExt cx="1485900" cy="1371600"/>
          </a:xfrm>
        </p:grpSpPr>
        <p:sp>
          <p:nvSpPr>
            <p:cNvPr id="5" name="Pentagon 4"/>
            <p:cNvSpPr/>
            <p:nvPr/>
          </p:nvSpPr>
          <p:spPr>
            <a:xfrm>
              <a:off x="-4229851" y="1823566"/>
              <a:ext cx="1485900" cy="1371600"/>
            </a:xfrm>
            <a:prstGeom prst="homePlate">
              <a:avLst/>
            </a:prstGeom>
            <a:solidFill>
              <a:schemeClr val="accent4"/>
            </a:solidFill>
            <a:ln w="285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38" name="Text Placeholder 2"/>
            <p:cNvSpPr txBox="1">
              <a:spLocks/>
            </p:cNvSpPr>
            <p:nvPr/>
          </p:nvSpPr>
          <p:spPr bwMode="auto">
            <a:xfrm>
              <a:off x="-4167533" y="1956657"/>
              <a:ext cx="80010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7200" dirty="0" smtClean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7</a:t>
              </a:r>
              <a:endParaRPr lang="en-US" sz="72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endParaRPr>
            </a:p>
          </p:txBody>
        </p:sp>
      </p:grpSp>
      <p:sp>
        <p:nvSpPr>
          <p:cNvPr id="3549" name="Text Placeholder 2"/>
          <p:cNvSpPr txBox="1">
            <a:spLocks/>
          </p:cNvSpPr>
          <p:nvPr/>
        </p:nvSpPr>
        <p:spPr bwMode="auto">
          <a:xfrm>
            <a:off x="342900" y="2914650"/>
            <a:ext cx="8343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thousands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 </a:t>
            </a:r>
            <a:r>
              <a:rPr lang="en-US" sz="2800" dirty="0">
                <a:solidFill>
                  <a:schemeClr val="accent2"/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 hundred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 </a:t>
            </a: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 tens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 </a:t>
            </a:r>
            <a:r>
              <a:rPr lang="en-US" sz="2800" dirty="0">
                <a:solidFill>
                  <a:schemeClr val="accent4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 ones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3550" name="TextBox 3549"/>
          <p:cNvSpPr txBox="1"/>
          <p:nvPr/>
        </p:nvSpPr>
        <p:spPr>
          <a:xfrm>
            <a:off x="1028700" y="348615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3C57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3600" dirty="0" smtClean="0">
                <a:solidFill>
                  <a:srgbClr val="003C57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,000 + 100 + 30 + 7 = 4,137</a:t>
            </a:r>
          </a:p>
        </p:txBody>
      </p:sp>
    </p:spTree>
    <p:extLst>
      <p:ext uri="{BB962C8B-B14F-4D97-AF65-F5344CB8AC3E}">
        <p14:creationId xmlns:p14="http://schemas.microsoft.com/office/powerpoint/2010/main" val="374865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15 -0.00092 L 0.54157 -0.000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255 1.11111E-6 L 0.435 1.11111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04739E-7 1.11111E-6 L 0.25187 1.11111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9" grpId="0" build="p"/>
      <p:bldP spid="35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2857500" y="514350"/>
            <a:ext cx="37719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8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9,670</a:t>
            </a:r>
            <a:endParaRPr lang="en-US" sz="88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571500" y="1771650"/>
            <a:ext cx="6743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9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thousands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 </a:t>
            </a:r>
            <a:r>
              <a:rPr lang="en-US" sz="2800" dirty="0">
                <a:solidFill>
                  <a:schemeClr val="accent2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 hundreds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 </a:t>
            </a: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 tens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6784904" y="1771650"/>
            <a:ext cx="1901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 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0 ones 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200400" y="2393498"/>
            <a:ext cx="3519210" cy="1371600"/>
            <a:chOff x="-1972246" y="1719695"/>
            <a:chExt cx="4258244" cy="1246909"/>
          </a:xfrm>
        </p:grpSpPr>
        <p:sp>
          <p:nvSpPr>
            <p:cNvPr id="24" name="Pentagon 23"/>
            <p:cNvSpPr/>
            <p:nvPr/>
          </p:nvSpPr>
          <p:spPr>
            <a:xfrm>
              <a:off x="-1943100" y="1719695"/>
              <a:ext cx="4229098" cy="1246909"/>
            </a:xfrm>
            <a:prstGeom prst="homePlate">
              <a:avLst/>
            </a:prstGeom>
            <a:solidFill>
              <a:schemeClr val="accent3"/>
            </a:solidFill>
            <a:ln w="285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Text Placeholder 2"/>
            <p:cNvSpPr txBox="1">
              <a:spLocks/>
            </p:cNvSpPr>
            <p:nvPr/>
          </p:nvSpPr>
          <p:spPr bwMode="auto">
            <a:xfrm>
              <a:off x="-1972246" y="1784040"/>
              <a:ext cx="3595877" cy="109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Font typeface="Wingdings" pitchFamily="2" charset="2"/>
                <a:buNone/>
              </a:pPr>
              <a:r>
                <a:rPr lang="en-US" sz="7200" dirty="0" smtClean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9000</a:t>
              </a:r>
              <a:endParaRPr lang="en-US" sz="72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886201" y="2393498"/>
            <a:ext cx="2842128" cy="1371600"/>
            <a:chOff x="2778558" y="3714750"/>
            <a:chExt cx="3507942" cy="1371600"/>
          </a:xfrm>
        </p:grpSpPr>
        <p:sp>
          <p:nvSpPr>
            <p:cNvPr id="27" name="Pentagon 26"/>
            <p:cNvSpPr/>
            <p:nvPr/>
          </p:nvSpPr>
          <p:spPr>
            <a:xfrm>
              <a:off x="2857500" y="3714750"/>
              <a:ext cx="3429000" cy="1371600"/>
            </a:xfrm>
            <a:prstGeom prst="homePlate">
              <a:avLst/>
            </a:prstGeom>
            <a:solidFill>
              <a:schemeClr val="accent2"/>
            </a:solidFill>
            <a:ln w="285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Text Placeholder 2"/>
            <p:cNvSpPr txBox="1">
              <a:spLocks/>
            </p:cNvSpPr>
            <p:nvPr/>
          </p:nvSpPr>
          <p:spPr bwMode="auto">
            <a:xfrm>
              <a:off x="2778558" y="3792506"/>
              <a:ext cx="289653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Font typeface="Wingdings" pitchFamily="2" charset="2"/>
                <a:buNone/>
              </a:pPr>
              <a:r>
                <a:rPr lang="en-US" sz="7200" dirty="0" smtClean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600</a:t>
              </a:r>
              <a:endParaRPr lang="en-US" sz="72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626822" y="2393498"/>
            <a:ext cx="2104158" cy="1371600"/>
            <a:chOff x="5326996" y="171450"/>
            <a:chExt cx="2008514" cy="1371600"/>
          </a:xfrm>
        </p:grpSpPr>
        <p:sp>
          <p:nvSpPr>
            <p:cNvPr id="39" name="Pentagon 38"/>
            <p:cNvSpPr/>
            <p:nvPr/>
          </p:nvSpPr>
          <p:spPr>
            <a:xfrm>
              <a:off x="5351791" y="171450"/>
              <a:ext cx="1983719" cy="1371600"/>
            </a:xfrm>
            <a:prstGeom prst="homePlate">
              <a:avLst/>
            </a:prstGeom>
            <a:solidFill>
              <a:schemeClr val="accent6"/>
            </a:solidFill>
            <a:ln w="285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Text Placeholder 2"/>
            <p:cNvSpPr txBox="1">
              <a:spLocks/>
            </p:cNvSpPr>
            <p:nvPr/>
          </p:nvSpPr>
          <p:spPr bwMode="auto">
            <a:xfrm>
              <a:off x="5326996" y="267478"/>
              <a:ext cx="148778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Font typeface="Wingdings" pitchFamily="2" charset="2"/>
                <a:buNone/>
              </a:pPr>
              <a:r>
                <a:rPr lang="en-US" sz="7200" dirty="0" smtClean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70</a:t>
              </a:r>
              <a:endParaRPr lang="en-US" sz="72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endParaRPr>
            </a:p>
          </p:txBody>
        </p:sp>
      </p:grpSp>
      <p:sp>
        <p:nvSpPr>
          <p:cNvPr id="42" name="Rectangle 41"/>
          <p:cNvSpPr/>
          <p:nvPr/>
        </p:nvSpPr>
        <p:spPr>
          <a:xfrm>
            <a:off x="5372100" y="2393498"/>
            <a:ext cx="846956" cy="13716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43100" y="3829050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3C57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9,000 + 600 + 70 = 9,670</a:t>
            </a:r>
          </a:p>
        </p:txBody>
      </p:sp>
    </p:spTree>
    <p:extLst>
      <p:ext uri="{BB962C8B-B14F-4D97-AF65-F5344CB8AC3E}">
        <p14:creationId xmlns:p14="http://schemas.microsoft.com/office/powerpoint/2010/main" val="113924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06249 0 " pathEditMode="relative" ptsTypes="AA">
                                      <p:cBhvr>
                                        <p:cTn id="20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33" grpId="0" build="p"/>
      <p:bldP spid="33" grpId="1" build="allAtOnce"/>
      <p:bldP spid="22" grpId="0" build="p"/>
      <p:bldP spid="22" grpId="1" build="allAtOnce"/>
      <p:bldP spid="42" grpId="0" animBg="1"/>
      <p:bldP spid="42" grpId="1" animBg="1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3086100" y="400050"/>
            <a:ext cx="34290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8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3,081</a:t>
            </a:r>
            <a:endParaRPr lang="en-US" sz="88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969222" y="1780580"/>
            <a:ext cx="274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3 thousands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 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3319356" y="1787116"/>
            <a:ext cx="262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</a:rPr>
              <a:t>0 hundreds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 </a:t>
            </a:r>
            <a:endParaRPr lang="en-US" sz="2800" dirty="0">
              <a:solidFill>
                <a:srgbClr val="000000"/>
              </a:solidFill>
              <a:latin typeface="Orly's Font 2" pitchFamily="66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200400" y="2418100"/>
            <a:ext cx="3519210" cy="1371600"/>
            <a:chOff x="-1972246" y="1719695"/>
            <a:chExt cx="4258244" cy="1246909"/>
          </a:xfrm>
        </p:grpSpPr>
        <p:sp>
          <p:nvSpPr>
            <p:cNvPr id="24" name="Pentagon 23"/>
            <p:cNvSpPr/>
            <p:nvPr/>
          </p:nvSpPr>
          <p:spPr>
            <a:xfrm>
              <a:off x="-1943100" y="1719695"/>
              <a:ext cx="4229098" cy="1246909"/>
            </a:xfrm>
            <a:prstGeom prst="homePlate">
              <a:avLst/>
            </a:prstGeom>
            <a:solidFill>
              <a:schemeClr val="accent3"/>
            </a:solidFill>
            <a:ln w="285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Text Placeholder 2"/>
            <p:cNvSpPr txBox="1">
              <a:spLocks/>
            </p:cNvSpPr>
            <p:nvPr/>
          </p:nvSpPr>
          <p:spPr bwMode="auto">
            <a:xfrm>
              <a:off x="-1972246" y="1784040"/>
              <a:ext cx="3595877" cy="109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Font typeface="Wingdings" pitchFamily="2" charset="2"/>
                <a:buNone/>
              </a:pPr>
              <a:r>
                <a:rPr lang="en-US" sz="7200" dirty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3</a:t>
              </a:r>
              <a:r>
                <a:rPr lang="en-US" sz="7200" dirty="0" smtClean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000</a:t>
              </a:r>
              <a:endParaRPr lang="en-US" sz="72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626822" y="2418100"/>
            <a:ext cx="2104158" cy="1371600"/>
            <a:chOff x="5326996" y="171450"/>
            <a:chExt cx="2008514" cy="1371600"/>
          </a:xfrm>
        </p:grpSpPr>
        <p:sp>
          <p:nvSpPr>
            <p:cNvPr id="39" name="Pentagon 38"/>
            <p:cNvSpPr/>
            <p:nvPr/>
          </p:nvSpPr>
          <p:spPr>
            <a:xfrm>
              <a:off x="5351791" y="171450"/>
              <a:ext cx="1983719" cy="1371600"/>
            </a:xfrm>
            <a:prstGeom prst="homePlate">
              <a:avLst/>
            </a:prstGeom>
            <a:solidFill>
              <a:schemeClr val="accent6"/>
            </a:solidFill>
            <a:ln w="285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Text Placeholder 2"/>
            <p:cNvSpPr txBox="1">
              <a:spLocks/>
            </p:cNvSpPr>
            <p:nvPr/>
          </p:nvSpPr>
          <p:spPr bwMode="auto">
            <a:xfrm>
              <a:off x="5326996" y="249206"/>
              <a:ext cx="148778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Font typeface="Wingdings" pitchFamily="2" charset="2"/>
                <a:buNone/>
              </a:pPr>
              <a:r>
                <a:rPr lang="en-US" sz="7200" dirty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8</a:t>
              </a:r>
              <a:r>
                <a:rPr lang="en-US" sz="7200" dirty="0" smtClean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0</a:t>
              </a:r>
              <a:endParaRPr lang="en-US" sz="72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endParaRPr>
            </a:p>
          </p:txBody>
        </p:sp>
      </p:grpSp>
      <p:sp>
        <p:nvSpPr>
          <p:cNvPr id="42" name="Rectangle 41"/>
          <p:cNvSpPr/>
          <p:nvPr/>
        </p:nvSpPr>
        <p:spPr>
          <a:xfrm>
            <a:off x="3903418" y="2418100"/>
            <a:ext cx="746334" cy="1371600"/>
          </a:xfrm>
          <a:prstGeom prst="rect">
            <a:avLst/>
          </a:prstGeom>
          <a:solidFill>
            <a:schemeClr val="accent1">
              <a:lumMod val="40000"/>
              <a:lumOff val="60000"/>
              <a:alpha val="4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332983" y="2418100"/>
            <a:ext cx="1525017" cy="1374878"/>
            <a:chOff x="-4229851" y="1823566"/>
            <a:chExt cx="1485900" cy="1371600"/>
          </a:xfrm>
        </p:grpSpPr>
        <p:sp>
          <p:nvSpPr>
            <p:cNvPr id="17" name="Pentagon 16"/>
            <p:cNvSpPr/>
            <p:nvPr/>
          </p:nvSpPr>
          <p:spPr>
            <a:xfrm>
              <a:off x="-4229851" y="1823566"/>
              <a:ext cx="1485900" cy="1371600"/>
            </a:xfrm>
            <a:prstGeom prst="homePlate">
              <a:avLst/>
            </a:prstGeom>
            <a:solidFill>
              <a:schemeClr val="accent4"/>
            </a:solidFill>
            <a:ln w="285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Text Placeholder 2"/>
            <p:cNvSpPr txBox="1">
              <a:spLocks/>
            </p:cNvSpPr>
            <p:nvPr/>
          </p:nvSpPr>
          <p:spPr bwMode="auto">
            <a:xfrm>
              <a:off x="-4167533" y="1956657"/>
              <a:ext cx="80010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7200" dirty="0">
                  <a:solidFill>
                    <a:schemeClr val="accent1">
                      <a:lumMod val="50000"/>
                    </a:schemeClr>
                  </a:solidFill>
                  <a:latin typeface="Orly's Font 2" pitchFamily="66" charset="0"/>
                </a:rPr>
                <a:t>1</a:t>
              </a:r>
            </a:p>
          </p:txBody>
        </p:sp>
      </p:grp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829300" y="1780580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6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 tens</a:t>
            </a:r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</a:rPr>
              <a:t>,</a:t>
            </a:r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1 one</a:t>
            </a:r>
            <a:endParaRPr lang="en-US" sz="2800" dirty="0">
              <a:solidFill>
                <a:schemeClr val="accent4"/>
              </a:solidFill>
              <a:latin typeface="Orly's Font 2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57400" y="3829050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3C57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3600" dirty="0" smtClean="0">
                <a:solidFill>
                  <a:srgbClr val="003C57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,000 + 80 + 1 = 3,081</a:t>
            </a:r>
          </a:p>
        </p:txBody>
      </p:sp>
    </p:spTree>
    <p:extLst>
      <p:ext uri="{BB962C8B-B14F-4D97-AF65-F5344CB8AC3E}">
        <p14:creationId xmlns:p14="http://schemas.microsoft.com/office/powerpoint/2010/main" val="322202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48012E-6 3.20988E-6 L 0.13765 -0.00093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4" y="-6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11752 -0.00031 L 9.44281E-7 3.20988E-6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33" grpId="0" build="p"/>
      <p:bldP spid="33" grpId="1" build="allAtOnce"/>
      <p:bldP spid="22" grpId="0" build="p"/>
      <p:bldP spid="22" grpId="1" build="allAtOnce"/>
      <p:bldP spid="42" grpId="0" animBg="1"/>
      <p:bldP spid="42" grpId="1" animBg="1"/>
      <p:bldP spid="19" grpId="0" build="p"/>
      <p:bldP spid="19" grpId="1" build="allAtOnce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943100" y="826353"/>
            <a:ext cx="5372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48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?</a:t>
            </a:r>
            <a:endParaRPr lang="en-US" sz="48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1485900" y="940653"/>
            <a:ext cx="5372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40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5,000 + 700 + 70 =   </a:t>
            </a:r>
            <a:endParaRPr lang="en-US" sz="40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1627611" y="944142"/>
            <a:ext cx="2057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40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5,000</a:t>
            </a:r>
            <a:endParaRPr lang="en-US" sz="40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831378" y="944142"/>
            <a:ext cx="1371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40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700</a:t>
            </a:r>
            <a:endParaRPr lang="en-US" sz="40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5458989" y="944142"/>
            <a:ext cx="91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40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70    </a:t>
            </a:r>
            <a:endParaRPr lang="en-US" sz="40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717078" y="3929746"/>
            <a:ext cx="1714500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543300" y="2259390"/>
            <a:ext cx="342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++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3744489" y="3906806"/>
            <a:ext cx="16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Wingdings" pitchFamily="2" charset="2"/>
              <a:buNone/>
            </a:pPr>
            <a:r>
              <a:rPr lang="en-US" sz="4000" spc="-15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5,770</a:t>
            </a:r>
            <a:endParaRPr lang="en-US" sz="4000" spc="-15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56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72053E-7 -3.20988E-6 L 0.17202 0.22624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2" y="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2463E-6 -3.20988E-6 L 0.00729 0.32192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16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0422E-6 -3.20988E-6 L -0.1203 0.4280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3" y="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/>
      <p:bldP spid="26" grpId="0"/>
      <p:bldP spid="26" grpId="1"/>
      <p:bldP spid="27" grpId="0"/>
      <p:bldP spid="27" grpId="1"/>
      <p:bldP spid="28" grpId="0"/>
      <p:bldP spid="28" grpId="1"/>
      <p:bldP spid="29" grpId="0"/>
      <p:bldP spid="30" grpId="0"/>
    </p:bldLst>
  </p:timing>
</p:sld>
</file>

<file path=ppt/theme/theme1.xml><?xml version="1.0" encoding="utf-8"?>
<a:theme xmlns:a="http://schemas.openxmlformats.org/drawingml/2006/main" name="Lesson Slides Place Value Lesson 3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Slides Place Value Lesson 3.pptx</Template>
  <TotalTime>15657</TotalTime>
  <Words>311</Words>
  <Application>Microsoft Office PowerPoint</Application>
  <PresentationFormat>On-screen Show (16:9)</PresentationFormat>
  <Paragraphs>111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Courier New</vt:lpstr>
      <vt:lpstr>Orly's Font 2</vt:lpstr>
      <vt:lpstr>Times New Roman</vt:lpstr>
      <vt:lpstr>Wingdings</vt:lpstr>
      <vt:lpstr>Calibri</vt:lpstr>
      <vt:lpstr>Verdana</vt:lpstr>
      <vt:lpstr>Lesson Slides Place Value Lesson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458</cp:revision>
  <dcterms:created xsi:type="dcterms:W3CDTF">2011-06-12T17:04:43Z</dcterms:created>
  <dcterms:modified xsi:type="dcterms:W3CDTF">2015-06-07T14:34:48Z</dcterms:modified>
</cp:coreProperties>
</file>